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7" r:id="rId2"/>
    <p:sldId id="334" r:id="rId3"/>
    <p:sldId id="335" r:id="rId4"/>
    <p:sldId id="336" r:id="rId5"/>
    <p:sldId id="337" r:id="rId6"/>
    <p:sldId id="338" r:id="rId7"/>
    <p:sldId id="341" r:id="rId8"/>
    <p:sldId id="340" r:id="rId9"/>
    <p:sldId id="342" r:id="rId10"/>
    <p:sldId id="343" r:id="rId11"/>
    <p:sldId id="262" r:id="rId12"/>
  </p:sldIdLst>
  <p:sldSz cx="12192000" cy="6858000"/>
  <p:notesSz cx="6858000" cy="9144000"/>
  <p:custDataLst>
    <p:tags r:id="rId14"/>
  </p:custDataLst>
  <p:defaultTextStyle>
    <a:lvl1pPr marL="0" lvl="0" algn="l" defTabSz="914400">
      <a:defRPr sz="1800" kern="1200">
        <a:solidFill>
          <a:schemeClr val="tx1"/>
        </a:solidFill>
        <a:latin typeface="Calibri" panose="020F0502020204030204"/>
        <a:ea typeface="宋体" panose="02010600030101010101" pitchFamily="2" charset="-122"/>
      </a:defRPr>
    </a:lvl1pPr>
    <a:lvl2pPr marL="457200" lvl="1" algn="l" defTabSz="914400">
      <a:defRPr sz="1800" kern="1200">
        <a:solidFill>
          <a:schemeClr val="tx1"/>
        </a:solidFill>
        <a:latin typeface="Calibri" panose="020F0502020204030204"/>
        <a:ea typeface="宋体" panose="02010600030101010101" pitchFamily="2" charset="-122"/>
      </a:defRPr>
    </a:lvl2pPr>
    <a:lvl3pPr marL="914400" lvl="2" algn="l" defTabSz="914400">
      <a:defRPr sz="1800" kern="1200">
        <a:solidFill>
          <a:schemeClr val="tx1"/>
        </a:solidFill>
        <a:latin typeface="Calibri" panose="020F0502020204030204"/>
        <a:ea typeface="宋体" panose="02010600030101010101" pitchFamily="2" charset="-122"/>
      </a:defRPr>
    </a:lvl3pPr>
    <a:lvl4pPr marL="1371600" lvl="3" algn="l" defTabSz="914400">
      <a:defRPr sz="1800" kern="1200">
        <a:solidFill>
          <a:schemeClr val="tx1"/>
        </a:solidFill>
        <a:latin typeface="Calibri" panose="020F0502020204030204"/>
        <a:ea typeface="宋体" panose="02010600030101010101" pitchFamily="2" charset="-122"/>
      </a:defRPr>
    </a:lvl4pPr>
    <a:lvl5pPr marL="1828800" lvl="4" algn="l" defTabSz="914400">
      <a:defRPr sz="1800" kern="1200">
        <a:solidFill>
          <a:schemeClr val="tx1"/>
        </a:solidFill>
        <a:latin typeface="Calibri" panose="020F0502020204030204"/>
        <a:ea typeface="宋体" panose="02010600030101010101" pitchFamily="2" charset="-122"/>
      </a:defRPr>
    </a:lvl5pPr>
    <a:lvl6pPr marL="2286000" lvl="5" algn="l" defTabSz="914400">
      <a:defRPr sz="1800" kern="1200">
        <a:solidFill>
          <a:schemeClr val="tx1"/>
        </a:solidFill>
        <a:latin typeface="Calibri" panose="020F0502020204030204"/>
        <a:ea typeface="宋体" panose="02010600030101010101" pitchFamily="2" charset="-122"/>
      </a:defRPr>
    </a:lvl6pPr>
    <a:lvl7pPr marL="2743200" lvl="6" algn="l" defTabSz="914400">
      <a:defRPr sz="1800" kern="1200">
        <a:solidFill>
          <a:schemeClr val="tx1"/>
        </a:solidFill>
        <a:latin typeface="Calibri" panose="020F0502020204030204"/>
        <a:ea typeface="宋体" panose="02010600030101010101" pitchFamily="2" charset="-122"/>
      </a:defRPr>
    </a:lvl7pPr>
    <a:lvl8pPr marL="3200400" lvl="7" algn="l" defTabSz="914400">
      <a:defRPr sz="1800" kern="1200">
        <a:solidFill>
          <a:schemeClr val="tx1"/>
        </a:solidFill>
        <a:latin typeface="Calibri" panose="020F0502020204030204"/>
        <a:ea typeface="宋体" panose="02010600030101010101" pitchFamily="2" charset="-122"/>
      </a:defRPr>
    </a:lvl8pPr>
    <a:lvl9pPr marL="3657600" lvl="8" algn="l" defTabSz="914400">
      <a:defRPr sz="1800" kern="1200">
        <a:solidFill>
          <a:schemeClr val="tx1"/>
        </a:solidFill>
        <a:latin typeface="Calibri" panose="020F0502020204030204"/>
        <a:ea typeface="宋体" panose="02010600030101010101" pitchFamily="2" charset="-122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x j" initials="z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EFEFE"/>
    <a:srgbClr val="FFDBDB"/>
    <a:srgbClr val="FBFDF8"/>
    <a:srgbClr val="E8F5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03" autoAdjust="0"/>
    <p:restoredTop sz="94660"/>
  </p:normalViewPr>
  <p:slideViewPr>
    <p:cSldViewPr>
      <p:cViewPr varScale="1">
        <p:scale>
          <a:sx n="128" d="100"/>
          <a:sy n="128" d="100"/>
        </p:scale>
        <p:origin x="4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1048597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13B20-8BB8-B74B-ADB5-DA5707988F1E}" type="datetimeFigureOut">
              <a:rPr lang="zh-CN" altLang="en-US"/>
              <a:t>2024/1/27</a:t>
            </a:fld>
            <a:endParaRPr kumimoji="1" lang="zh-CN" altLang="en-US"/>
          </a:p>
        </p:txBody>
      </p:sp>
      <p:sp>
        <p:nvSpPr>
          <p:cNvPr id="1048598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1048599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1048600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1048601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28674F-E567-AA4B-8C16-788D7CE21C4F}" type="slidenum">
              <a:rPr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备注占位符 104859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Picture 11"/>
          <p:cNvPicPr>
            <a:picLocks noChangeAspect="1"/>
          </p:cNvPicPr>
          <p:nvPr/>
        </p:nvPicPr>
        <p:blipFill rotWithShape="1">
          <a:blip r:embed="rId2"/>
          <a:srcRect r="2593" b="1375"/>
          <a:stretch>
            <a:fillRect/>
          </a:stretch>
        </p:blipFill>
        <p:spPr>
          <a:xfrm>
            <a:off x="5" y="1"/>
            <a:ext cx="12191996" cy="6858000"/>
          </a:xfrm>
          <a:prstGeom prst="rect">
            <a:avLst/>
          </a:prstGeom>
        </p:spPr>
      </p:pic>
      <p:sp>
        <p:nvSpPr>
          <p:cNvPr id="1048591" name="矩形 16"/>
          <p:cNvSpPr/>
          <p:nvPr/>
        </p:nvSpPr>
        <p:spPr>
          <a:xfrm>
            <a:off x="4" y="2235199"/>
            <a:ext cx="8302166" cy="1571190"/>
          </a:xfrm>
          <a:prstGeom prst="rect">
            <a:avLst/>
          </a:prstGeom>
          <a:solidFill>
            <a:srgbClr val="632E62">
              <a:alpha val="89804"/>
            </a:srgbClr>
          </a:solidFill>
          <a:ln>
            <a:noFill/>
          </a:ln>
        </p:spPr>
        <p:txBody>
          <a:bodyPr anchor="ctr"/>
          <a:lstStyle/>
          <a:p>
            <a:pPr marL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zh-CN" sz="1800" b="0" i="0" u="none" strike="noStrike" kern="1200" spc="0" baseline="0">
              <a:solidFill>
                <a:srgbClr val="FFFFFF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sp>
        <p:nvSpPr>
          <p:cNvPr id="1048592" name="副标题 2"/>
          <p:cNvSpPr>
            <a:spLocks noGrp="1"/>
          </p:cNvSpPr>
          <p:nvPr>
            <p:ph type="subTitle" idx="1"/>
          </p:nvPr>
        </p:nvSpPr>
        <p:spPr>
          <a:xfrm>
            <a:off x="846670" y="4986867"/>
            <a:ext cx="5757334" cy="1364266"/>
          </a:xfrm>
        </p:spPr>
        <p:txBody>
          <a:bodyPr>
            <a:normAutofit/>
          </a:bodyPr>
          <a:lstStyle>
            <a:lvl1pPr marL="0" lvl="0" indent="0" algn="l">
              <a:buNone/>
              <a:defRPr lang="zh-CN" sz="2400" kern="1200">
                <a:solidFill>
                  <a:schemeClr val="tx1"/>
                </a:solidFill>
                <a:latin typeface="Calibri" panose="020F0502020204030204"/>
                <a:ea typeface="楷体" panose="02010609060101010101" charset="-122"/>
              </a:defRPr>
            </a:lvl1pPr>
            <a:lvl2pPr marL="457200" lvl="1" indent="0" algn="ctr">
              <a:buNone/>
              <a:defRPr sz="2000"/>
            </a:lvl2pPr>
            <a:lvl3pPr marL="914400" lvl="2" indent="0" algn="ctr">
              <a:buNone/>
              <a:defRPr sz="1800"/>
            </a:lvl3pPr>
            <a:lvl4pPr marL="1371600" lvl="3" indent="0" algn="ctr">
              <a:buNone/>
              <a:defRPr sz="1600"/>
            </a:lvl4pPr>
            <a:lvl5pPr marL="1828800" lvl="4" indent="0" algn="ctr">
              <a:buNone/>
              <a:defRPr sz="1600"/>
            </a:lvl5pPr>
            <a:lvl6pPr marL="2286000" lvl="5" indent="0" algn="ctr">
              <a:buNone/>
              <a:defRPr sz="1600"/>
            </a:lvl6pPr>
            <a:lvl7pPr marL="2743200" lvl="6" indent="0" algn="ctr">
              <a:buNone/>
              <a:defRPr sz="1600"/>
            </a:lvl7pPr>
            <a:lvl8pPr marL="3200400" lvl="7" indent="0" algn="ctr">
              <a:buNone/>
              <a:defRPr sz="1600"/>
            </a:lvl8pPr>
            <a:lvl9pPr marL="3657600" lvl="8" indent="0" algn="ctr">
              <a:buNone/>
              <a:defRPr sz="1600"/>
            </a:lvl9pPr>
          </a:lstStyle>
          <a:p>
            <a:r>
              <a:rPr lang="zh-CN"/>
              <a:t>单击此处编辑母版副标题样式</a:t>
            </a:r>
          </a:p>
        </p:txBody>
      </p:sp>
      <p:pic>
        <p:nvPicPr>
          <p:cNvPr id="2097156" name="Picture 5"/>
          <p:cNvPicPr>
            <a:picLocks noChangeAspect="1"/>
          </p:cNvPicPr>
          <p:nvPr/>
        </p:nvPicPr>
        <p:blipFill rotWithShape="1">
          <a:blip r:embed="rId3"/>
          <a:srcRect l="6961" t="35708" b="36372"/>
          <a:stretch>
            <a:fillRect/>
          </a:stretch>
        </p:blipFill>
        <p:spPr>
          <a:xfrm>
            <a:off x="174170" y="309796"/>
            <a:ext cx="5821347" cy="1204332"/>
          </a:xfrm>
          <a:prstGeom prst="rect">
            <a:avLst/>
          </a:prstGeom>
          <a:noFill/>
          <a:ln>
            <a:noFill/>
          </a:ln>
        </p:spPr>
      </p:pic>
      <p:sp>
        <p:nvSpPr>
          <p:cNvPr id="1048593" name="标题 1"/>
          <p:cNvSpPr>
            <a:spLocks noGrp="1"/>
          </p:cNvSpPr>
          <p:nvPr>
            <p:ph type="ctrTitle"/>
          </p:nvPr>
        </p:nvSpPr>
        <p:spPr>
          <a:xfrm>
            <a:off x="595085" y="2336800"/>
            <a:ext cx="7707085" cy="1365198"/>
          </a:xfrm>
        </p:spPr>
        <p:txBody>
          <a:bodyPr anchor="ctr">
            <a:normAutofit/>
          </a:bodyPr>
          <a:lstStyle>
            <a:lvl1pPr lvl="0" algn="l">
              <a:defRPr lang="zh-CN" sz="4800" b="1" kern="12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defRPr>
            </a:lvl1pPr>
          </a:lstStyle>
          <a:p>
            <a:r>
              <a:rPr lang="zh-CN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/>
          </p:cNvPicPr>
          <p:nvPr/>
        </p:nvPicPr>
        <p:blipFill rotWithShape="1">
          <a:blip r:embed="rId2"/>
          <a:srcRect l="4479" t="45070" r="4189" b="45659"/>
          <a:stretch>
            <a:fillRect/>
          </a:stretch>
        </p:blipFill>
        <p:spPr>
          <a:xfrm>
            <a:off x="0" y="1"/>
            <a:ext cx="12179299" cy="927100"/>
          </a:xfrm>
          <a:prstGeom prst="rect">
            <a:avLst/>
          </a:prstGeom>
        </p:spPr>
      </p:pic>
      <p:sp>
        <p:nvSpPr>
          <p:cNvPr id="1048578" name="Content Placeholder 2"/>
          <p:cNvSpPr>
            <a:spLocks noGrp="1"/>
          </p:cNvSpPr>
          <p:nvPr>
            <p:ph idx="1"/>
          </p:nvPr>
        </p:nvSpPr>
        <p:spPr>
          <a:xfrm>
            <a:off x="724328" y="1320803"/>
            <a:ext cx="10720469" cy="4930769"/>
          </a:xfrm>
        </p:spPr>
        <p:txBody>
          <a:bodyPr>
            <a:normAutofit/>
          </a:bodyPr>
          <a:lstStyle>
            <a:lvl1pPr marL="342900" lvl="0" indent="-342900">
              <a:lnSpc>
                <a:spcPct val="150000"/>
              </a:lnSpc>
              <a:buClr>
                <a:srgbClr val="7030A0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742950" lvl="1" indent="-285750">
              <a:lnSpc>
                <a:spcPct val="150000"/>
              </a:lnSpc>
              <a:buClr>
                <a:srgbClr val="7030A0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lvl="2" indent="-228600">
              <a:lnSpc>
                <a:spcPct val="150000"/>
              </a:lnSpc>
              <a:buClr>
                <a:srgbClr val="7030A0"/>
              </a:buClr>
              <a:buSzPct val="80000"/>
              <a:buFont typeface="Wingdings" panose="05000000000000000000" pitchFamily="2" charset="2"/>
              <a:buChar char="u"/>
              <a:defRPr sz="1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lvl="3" indent="-228600">
              <a:lnSpc>
                <a:spcPct val="150000"/>
              </a:lnSpc>
              <a:buClr>
                <a:srgbClr val="7030A0"/>
              </a:buClr>
              <a:buSzPct val="80000"/>
              <a:buFont typeface="Wingdings" panose="05000000000000000000" pitchFamily="2" charset="2"/>
              <a:buChar char="u"/>
              <a:defRPr sz="16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lvl="4" indent="-228600">
              <a:lnSpc>
                <a:spcPct val="150000"/>
              </a:lnSpc>
              <a:buClr>
                <a:srgbClr val="7030A0"/>
              </a:buClr>
              <a:buSzPct val="80000"/>
              <a:buFont typeface="Wingdings" panose="05000000000000000000" pitchFamily="2" charset="2"/>
              <a:buChar char="u"/>
              <a:defRPr sz="16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1048579" name="矩形 16"/>
          <p:cNvSpPr/>
          <p:nvPr/>
        </p:nvSpPr>
        <p:spPr>
          <a:xfrm>
            <a:off x="0" y="932"/>
            <a:ext cx="12192000" cy="949360"/>
          </a:xfrm>
          <a:prstGeom prst="rect">
            <a:avLst/>
          </a:prstGeom>
          <a:solidFill>
            <a:srgbClr val="632E62">
              <a:alpha val="89804"/>
            </a:srgbClr>
          </a:solidFill>
          <a:ln>
            <a:noFill/>
          </a:ln>
        </p:spPr>
        <p:txBody>
          <a:bodyPr anchor="ctr"/>
          <a:lstStyle/>
          <a:p>
            <a:pPr marL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zh-CN" sz="1800" b="0" i="0" u="none" strike="noStrike" kern="1200" spc="0" baseline="0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pic>
        <p:nvPicPr>
          <p:cNvPr id="2097153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8320" y="84549"/>
            <a:ext cx="3432584" cy="770458"/>
          </a:xfrm>
          <a:prstGeom prst="rect">
            <a:avLst/>
          </a:prstGeom>
        </p:spPr>
      </p:pic>
      <p:sp>
        <p:nvSpPr>
          <p:cNvPr id="1048580" name="Title 1"/>
          <p:cNvSpPr>
            <a:spLocks noGrp="1"/>
          </p:cNvSpPr>
          <p:nvPr>
            <p:ph type="title"/>
          </p:nvPr>
        </p:nvSpPr>
        <p:spPr>
          <a:xfrm>
            <a:off x="724328" y="51841"/>
            <a:ext cx="7884064" cy="835874"/>
          </a:xfrm>
        </p:spPr>
        <p:txBody>
          <a:bodyPr anchor="ctr">
            <a:normAutofit/>
          </a:bodyPr>
          <a:lstStyle>
            <a:lvl1pPr lvl="0">
              <a:defRPr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TW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rPr lang="zh-CN"/>
              <a:t>单击此处编辑母版标题样式</a:t>
            </a:r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二级</a:t>
            </a:r>
          </a:p>
          <a:p>
            <a:pPr lvl="2"/>
            <a:r>
              <a:rPr lang="zh-CN"/>
              <a:t>三级</a:t>
            </a:r>
          </a:p>
          <a:p>
            <a:pPr lvl="3"/>
            <a:r>
              <a:rPr lang="zh-CN"/>
              <a:t>四级</a:t>
            </a:r>
          </a:p>
          <a:p>
            <a:pPr lvl="4"/>
            <a:r>
              <a:rPr lang="zh-CN"/>
              <a:t>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lvl="0" algn="l" defTabSz="91440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1pPr>
    </p:titleStyle>
    <p:bodyStyle>
      <a:lvl1pPr marL="228600" lvl="0" indent="-228600" algn="l" defTabSz="914400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1pPr>
      <a:lvl2pPr marL="685800" lvl="1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2pPr>
      <a:lvl3pPr marL="1143000" lvl="2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3pPr>
      <a:lvl4pPr marL="1600200" lvl="3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4pPr>
      <a:lvl5pPr marL="2057400" lvl="4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5pPr>
      <a:lvl6pPr marL="2514600" lvl="5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6pPr>
      <a:lvl7pPr marL="2971800" lvl="6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7pPr>
      <a:lvl8pPr marL="3429000" lvl="7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8pPr>
      <a:lvl9pPr marL="3886200" lvl="8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9pPr>
    </p:bodyStyle>
    <p:otherStyle>
      <a:lvl1pPr marL="0" lvl="0" algn="l" defTabSz="914400"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1pPr>
      <a:lvl2pPr marL="457200" lvl="1" algn="l" defTabSz="914400"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2pPr>
      <a:lvl3pPr marL="914400" lvl="2" algn="l" defTabSz="914400"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3pPr>
      <a:lvl4pPr marL="1371600" lvl="3" algn="l" defTabSz="914400"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4pPr>
      <a:lvl5pPr marL="1828800" lvl="4" algn="l" defTabSz="914400"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5pPr>
      <a:lvl6pPr marL="2286000" lvl="5" algn="l" defTabSz="914400"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6pPr>
      <a:lvl7pPr marL="2743200" lvl="6" algn="l" defTabSz="914400"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7pPr>
      <a:lvl8pPr marL="3200400" lvl="7" algn="l" defTabSz="914400"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8pPr>
      <a:lvl9pPr marL="3657600" lvl="8" algn="l" defTabSz="914400"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Title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4400" dirty="0">
                <a:latin typeface="Calibri" panose="020F0502020204030204"/>
              </a:rPr>
              <a:t>CSC1004 Tutorial 3</a:t>
            </a:r>
            <a:br>
              <a:rPr lang="en-US" altLang="zh-CN" sz="3600" dirty="0">
                <a:latin typeface="Calibri" panose="020F0502020204030204"/>
              </a:rPr>
            </a:br>
            <a:r>
              <a:rPr lang="en-US" altLang="zh-CN" sz="2400" dirty="0">
                <a:latin typeface="Calibri" panose="020F0502020204030204"/>
              </a:rPr>
              <a:t>Zhihan Ning</a:t>
            </a:r>
            <a:endParaRPr lang="zh-CN" sz="3600" dirty="0">
              <a:latin typeface="Calibri" panose="020F050202020403020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>
            <a:extLst>
              <a:ext uri="{FF2B5EF4-FFF2-40B4-BE49-F238E27FC236}">
                <a16:creationId xmlns:a16="http://schemas.microsoft.com/office/drawing/2014/main" id="{D118DAF6-55A8-5AE8-974C-DF52A60F4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328" y="1198313"/>
            <a:ext cx="5116248" cy="2969101"/>
          </a:xfrm>
          <a:prstGeom prst="rect">
            <a:avLst/>
          </a:prstGeom>
        </p:spPr>
      </p:pic>
      <p:sp>
        <p:nvSpPr>
          <p:cNvPr id="1048589" name="标题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How to Run Multiple Clients?</a:t>
            </a:r>
            <a:endParaRPr lang="zh-CN" sz="4000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33100C0-1433-7D72-A7D3-BB65F6A92211}"/>
              </a:ext>
            </a:extLst>
          </p:cNvPr>
          <p:cNvSpPr txBox="1"/>
          <p:nvPr/>
        </p:nvSpPr>
        <p:spPr>
          <a:xfrm>
            <a:off x="691721" y="1198313"/>
            <a:ext cx="5116248" cy="5253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spcAft>
                <a:spcPts val="1200"/>
              </a:spcAft>
              <a:buClr>
                <a:srgbClr val="FF0000"/>
              </a:buClr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  <a:spcAft>
                <a:spcPts val="1200"/>
              </a:spcAft>
              <a:buClr>
                <a:srgbClr val="FF0000"/>
              </a:buClr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  <a:spcAft>
                <a:spcPts val="1200"/>
              </a:spcAft>
              <a:buClr>
                <a:srgbClr val="FF0000"/>
              </a:buClr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25000"/>
              </a:lnSpc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u"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25000"/>
              </a:lnSpc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u"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25000"/>
              </a:lnSpc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u"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  <a:spcAft>
                <a:spcPts val="1200"/>
              </a:spcAft>
              <a:buClr>
                <a:srgbClr val="FF0000"/>
              </a:buClr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25000"/>
              </a:lnSpc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Next, find your Client class.</a:t>
            </a:r>
          </a:p>
          <a:p>
            <a:pPr marL="285750" indent="-285750" algn="just">
              <a:lnSpc>
                <a:spcPct val="125000"/>
              </a:lnSpc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 click the green triangle button and click “Run ‘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Client.main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()’”.</a:t>
            </a:r>
          </a:p>
          <a:p>
            <a:pPr marL="285750" indent="-285750" algn="just">
              <a:lnSpc>
                <a:spcPct val="125000"/>
              </a:lnSpc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 that one click creates one Client instance.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8E24C01-847A-1004-1FD3-C6322E2FE4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1E1F2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9E18FFB8-3271-9225-6692-E0C3E63E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9653" y="1197399"/>
            <a:ext cx="5296946" cy="296910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A9D4D730-1C4A-74E6-297E-B7BEAF1B84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653" y="5517232"/>
            <a:ext cx="5296946" cy="642726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2429C556-D213-3D07-BC22-E5EA00E39767}"/>
              </a:ext>
            </a:extLst>
          </p:cNvPr>
          <p:cNvSpPr txBox="1"/>
          <p:nvPr/>
        </p:nvSpPr>
        <p:spPr>
          <a:xfrm>
            <a:off x="479376" y="2231160"/>
            <a:ext cx="375405" cy="405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1200"/>
              </a:spcBef>
              <a:buClr>
                <a:srgbClr val="FF0000"/>
              </a:buClr>
            </a:pPr>
            <a:r>
              <a:rPr lang="en-US" altLang="zh-CN" dirty="0">
                <a:solidFill>
                  <a:srgbClr val="FF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⓵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EBD5139C-4212-E522-42EE-747608D709C4}"/>
              </a:ext>
            </a:extLst>
          </p:cNvPr>
          <p:cNvSpPr txBox="1"/>
          <p:nvPr/>
        </p:nvSpPr>
        <p:spPr>
          <a:xfrm>
            <a:off x="6296659" y="2348880"/>
            <a:ext cx="375405" cy="405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1200"/>
              </a:spcBef>
              <a:buClr>
                <a:srgbClr val="FF0000"/>
              </a:buClr>
            </a:pPr>
            <a:r>
              <a:rPr lang="en-US" altLang="zh-CN" dirty="0">
                <a:solidFill>
                  <a:srgbClr val="FF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⓶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4FA44D27-2A9D-AD4C-EA37-BEB07CB37DF8}"/>
              </a:ext>
            </a:extLst>
          </p:cNvPr>
          <p:cNvSpPr txBox="1"/>
          <p:nvPr/>
        </p:nvSpPr>
        <p:spPr>
          <a:xfrm>
            <a:off x="6909668" y="5159514"/>
            <a:ext cx="375405" cy="405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1200"/>
              </a:spcBef>
              <a:buClr>
                <a:srgbClr val="FF0000"/>
              </a:buClr>
            </a:pPr>
            <a:r>
              <a:rPr lang="en-US" altLang="zh-CN" dirty="0">
                <a:solidFill>
                  <a:srgbClr val="FF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⓷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C8AB11F0-FEBF-BF1D-E674-224D2151C170}"/>
              </a:ext>
            </a:extLst>
          </p:cNvPr>
          <p:cNvSpPr txBox="1"/>
          <p:nvPr/>
        </p:nvSpPr>
        <p:spPr>
          <a:xfrm>
            <a:off x="968066" y="2276872"/>
            <a:ext cx="375405" cy="3391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pPr algn="just">
              <a:lnSpc>
                <a:spcPct val="125000"/>
              </a:lnSpc>
              <a:spcBef>
                <a:spcPts val="1200"/>
              </a:spcBef>
              <a:buClr>
                <a:srgbClr val="FF0000"/>
              </a:buClr>
            </a:pP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81BFDD5A-2920-6A87-F4F9-7DBFE74A0086}"/>
              </a:ext>
            </a:extLst>
          </p:cNvPr>
          <p:cNvSpPr txBox="1"/>
          <p:nvPr/>
        </p:nvSpPr>
        <p:spPr>
          <a:xfrm>
            <a:off x="6672064" y="2420888"/>
            <a:ext cx="1296144" cy="2675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pPr algn="just">
              <a:lnSpc>
                <a:spcPct val="125000"/>
              </a:lnSpc>
              <a:spcBef>
                <a:spcPts val="1200"/>
              </a:spcBef>
              <a:buClr>
                <a:srgbClr val="FF0000"/>
              </a:buClr>
            </a:pP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6B923B1F-D079-EE04-9CA7-A73BD7B2E2C9}"/>
              </a:ext>
            </a:extLst>
          </p:cNvPr>
          <p:cNvSpPr txBox="1"/>
          <p:nvPr/>
        </p:nvSpPr>
        <p:spPr>
          <a:xfrm>
            <a:off x="6868532" y="5679093"/>
            <a:ext cx="3187907" cy="3031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pPr algn="just">
              <a:lnSpc>
                <a:spcPct val="125000"/>
              </a:lnSpc>
              <a:spcBef>
                <a:spcPts val="1200"/>
              </a:spcBef>
              <a:buClr>
                <a:srgbClr val="FF0000"/>
              </a:buClr>
            </a:pP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49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3" name="Subtitle 1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sz="2800" b="1"/>
              <a:t>林天麟 教授</a:t>
            </a:r>
            <a:endParaRPr lang="en-US" sz="2800" b="1"/>
          </a:p>
          <a:p>
            <a:r>
              <a:rPr lang="zh-CN"/>
              <a:t>香港中文大学（深圳）</a:t>
            </a:r>
            <a:endParaRPr lang="en-US"/>
          </a:p>
          <a:p>
            <a:r>
              <a:rPr lang="zh-CN"/>
              <a:t>机器人与</a:t>
            </a:r>
            <a:r>
              <a:rPr lang="zh-TW"/>
              <a:t>人工智能实验室</a:t>
            </a:r>
            <a:endParaRPr lang="en-US"/>
          </a:p>
          <a:p>
            <a:r>
              <a:rPr lang="en-US"/>
              <a:t>WeChat: tinlunlam</a:t>
            </a:r>
            <a:endParaRPr lang="zh-CN"/>
          </a:p>
        </p:txBody>
      </p:sp>
      <p:sp>
        <p:nvSpPr>
          <p:cNvPr id="1048584" name="AutoShape 2"/>
          <p:cNvSpPr>
            <a:spLocks noChangeAspect="1" noChangeArrowheads="1"/>
          </p:cNvSpPr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/>
          <a:lstStyle/>
          <a:p>
            <a:endParaRPr lang="en-US"/>
          </a:p>
        </p:txBody>
      </p:sp>
      <p:pic>
        <p:nvPicPr>
          <p:cNvPr id="2097154" name="Picture 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344399" cy="6858000"/>
          </a:xfrm>
          <a:prstGeom prst="rect">
            <a:avLst/>
          </a:prstGeom>
          <a:noFill/>
        </p:spPr>
      </p:pic>
      <p:sp>
        <p:nvSpPr>
          <p:cNvPr id="1048585" name="Title 18"/>
          <p:cNvSpPr>
            <a:spLocks noGrp="1"/>
          </p:cNvSpPr>
          <p:nvPr>
            <p:ph type="title"/>
          </p:nvPr>
        </p:nvSpPr>
        <p:spPr>
          <a:xfrm>
            <a:off x="3552037" y="2894570"/>
            <a:ext cx="5087926" cy="1783234"/>
          </a:xfrm>
        </p:spPr>
        <p:txBody>
          <a:bodyPr/>
          <a:lstStyle/>
          <a:p>
            <a:pPr algn="ctr"/>
            <a:r>
              <a:rPr lang="en-US" sz="6000"/>
              <a:t>T</a:t>
            </a:r>
            <a:r>
              <a:rPr lang="en-US" sz="4800"/>
              <a:t>HANK </a:t>
            </a:r>
            <a:r>
              <a:rPr lang="en-US" sz="6000"/>
              <a:t>Y</a:t>
            </a:r>
            <a:r>
              <a:rPr lang="en-US" sz="4800"/>
              <a:t>OU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标题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Java Socket Programming</a:t>
            </a:r>
            <a:endParaRPr lang="zh-CN" sz="4000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7DDCA41E-BE7D-C986-FFEE-C905CC8EFF32}"/>
              </a:ext>
            </a:extLst>
          </p:cNvPr>
          <p:cNvSpPr txBox="1"/>
          <p:nvPr/>
        </p:nvSpPr>
        <p:spPr>
          <a:xfrm>
            <a:off x="691720" y="1198313"/>
            <a:ext cx="10804879" cy="5176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5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lang="en-US" altLang="zh-CN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Java Socket programming is used for communication between the applications running on different Java Runtime Environment (JRE).</a:t>
            </a:r>
          </a:p>
          <a:p>
            <a:pPr marL="742950" lvl="1" indent="-285750" algn="just">
              <a:lnSpc>
                <a:spcPct val="125000"/>
              </a:lnSpc>
              <a:spcBef>
                <a:spcPts val="1200"/>
              </a:spcBef>
              <a:buClr>
                <a:srgbClr val="7030A0"/>
              </a:buClr>
              <a:buFont typeface="Wingdings" panose="05000000000000000000" pitchFamily="2" charset="2"/>
              <a:buChar char="u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JRE is a software layer that runs on top of a computer’s operating system software and provides the class libraries and other resources that a specific Java program needs to run.</a:t>
            </a:r>
          </a:p>
          <a:p>
            <a:pPr marL="285750" indent="-285750" algn="just">
              <a:lnSpc>
                <a:spcPct val="125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Java Socket programming can be connection-oriented or connection-less.</a:t>
            </a:r>
          </a:p>
          <a:p>
            <a:pPr marL="285750" indent="-285750" algn="just">
              <a:lnSpc>
                <a:spcPct val="125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Socket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zh-C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ServerSocket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classes are used for connection-oriented socket programming and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DatagramSocket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DatagramPacket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classes are used for connection-less socket programming.</a:t>
            </a:r>
          </a:p>
          <a:p>
            <a:pPr marL="742950" lvl="1" indent="-285750" algn="just">
              <a:lnSpc>
                <a:spcPct val="125000"/>
              </a:lnSpc>
              <a:spcBef>
                <a:spcPts val="1200"/>
              </a:spcBef>
              <a:buClr>
                <a:srgbClr val="7030A0"/>
              </a:buClr>
              <a:buFont typeface="Wingdings" panose="05000000000000000000" pitchFamily="2" charset="2"/>
              <a:buChar char="u"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Socket and 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ServerSocket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 be important for our Project #1.</a:t>
            </a:r>
          </a:p>
          <a:p>
            <a:pPr marL="285750" indent="-285750" algn="just">
              <a:lnSpc>
                <a:spcPct val="125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client in socket programming must know two information:</a:t>
            </a:r>
          </a:p>
          <a:p>
            <a:pPr marL="742950" lvl="1" indent="-285750" algn="just">
              <a:lnSpc>
                <a:spcPct val="125000"/>
              </a:lnSpc>
              <a:spcBef>
                <a:spcPts val="1200"/>
              </a:spcBef>
              <a:buClr>
                <a:srgbClr val="7030A0"/>
              </a:buClr>
              <a:buFont typeface="Wingdings" panose="05000000000000000000" pitchFamily="2" charset="2"/>
              <a:buChar char="u"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 Address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Server.</a:t>
            </a:r>
          </a:p>
          <a:p>
            <a:pPr marL="742950" lvl="1" indent="-285750" algn="just">
              <a:lnSpc>
                <a:spcPct val="125000"/>
              </a:lnSpc>
              <a:spcBef>
                <a:spcPts val="1200"/>
              </a:spcBef>
              <a:buClr>
                <a:srgbClr val="7030A0"/>
              </a:buClr>
              <a:buFont typeface="Wingdings" panose="05000000000000000000" pitchFamily="2" charset="2"/>
              <a:buChar char="u"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 number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87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标题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Class Socket</a:t>
            </a:r>
            <a:endParaRPr lang="zh-CN" sz="4000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7DDCA41E-BE7D-C986-FFEE-C905CC8EFF32}"/>
              </a:ext>
            </a:extLst>
          </p:cNvPr>
          <p:cNvSpPr txBox="1"/>
          <p:nvPr/>
        </p:nvSpPr>
        <p:spPr>
          <a:xfrm>
            <a:off x="691720" y="1198313"/>
            <a:ext cx="10804879" cy="4980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5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lang="en-US" altLang="zh-CN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Class Socket implements client sockets (also called just "sockets"). A socket is an endpoint for communication between two machines.</a:t>
            </a:r>
          </a:p>
          <a:p>
            <a:pPr marL="742950" lvl="1" indent="-285750" algn="just">
              <a:lnSpc>
                <a:spcPct val="125000"/>
              </a:lnSpc>
              <a:spcBef>
                <a:spcPts val="1200"/>
              </a:spcBef>
              <a:buClr>
                <a:srgbClr val="7030A0"/>
              </a:buClr>
              <a:buFont typeface="Wingdings" panose="05000000000000000000" pitchFamily="2" charset="2"/>
              <a:buChar char="u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class in Java is a logical template to create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objects that share common properties and methods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Hence, all objects in a given class will have the same methods or properties.</a:t>
            </a:r>
          </a:p>
          <a:p>
            <a:pPr marL="285750" indent="-285750" algn="just">
              <a:lnSpc>
                <a:spcPct val="125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actual work of the socket is performed by an instance of the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SocketImpl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class. An application, by changing the socket factory that creates the socket implementation, can configure itself to create sockets appropriate to the local firewall.</a:t>
            </a:r>
          </a:p>
          <a:p>
            <a:pPr marL="285750" indent="-285750" algn="just">
              <a:lnSpc>
                <a:spcPct val="125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project #1, Socket is used to implement the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clients </a:t>
            </a:r>
            <a:r>
              <a:rPr lang="en-US" altLang="zh-CN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sockets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where </a:t>
            </a:r>
            <a:r>
              <a:rPr lang="en-US" altLang="zh-C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socket.getOutputStream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zh-C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socket.getInputStream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“Client” Class are used to write and read messages.</a:t>
            </a:r>
          </a:p>
          <a:p>
            <a:pPr marL="742950" lvl="1" indent="-285750" algn="just">
              <a:lnSpc>
                <a:spcPct val="125000"/>
              </a:lnSpc>
              <a:spcBef>
                <a:spcPts val="1200"/>
              </a:spcBef>
              <a:buClr>
                <a:srgbClr val="7030A0"/>
              </a:buClr>
              <a:buFont typeface="Wingdings" panose="05000000000000000000" pitchFamily="2" charset="2"/>
              <a:buChar char="u"/>
            </a:pP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BufferedWriter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(new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OutputStreamWriter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((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socket.getOutputStream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())));  // Write</a:t>
            </a:r>
          </a:p>
          <a:p>
            <a:pPr marL="742950" lvl="1" indent="-285750" algn="just">
              <a:lnSpc>
                <a:spcPct val="125000"/>
              </a:lnSpc>
              <a:spcBef>
                <a:spcPts val="1200"/>
              </a:spcBef>
              <a:buClr>
                <a:srgbClr val="7030A0"/>
              </a:buClr>
              <a:buFont typeface="Wingdings" panose="05000000000000000000" pitchFamily="2" charset="2"/>
              <a:buChar char="u"/>
            </a:pP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BufferedReader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((new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InputStreamReader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socket.getInputStream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())));  // Read</a:t>
            </a:r>
          </a:p>
        </p:txBody>
      </p:sp>
    </p:spTree>
    <p:extLst>
      <p:ext uri="{BB962C8B-B14F-4D97-AF65-F5344CB8AC3E}">
        <p14:creationId xmlns:p14="http://schemas.microsoft.com/office/powerpoint/2010/main" val="428059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标题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Class Socket</a:t>
            </a:r>
            <a:endParaRPr lang="zh-CN" sz="40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874A589-7191-2CC4-A7C4-A0DC9F0F6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720" y="1192754"/>
            <a:ext cx="10772270" cy="485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938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标题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Class </a:t>
            </a:r>
            <a:r>
              <a:rPr lang="en-US" altLang="zh-CN" sz="4000" dirty="0" err="1"/>
              <a:t>ServerSocket</a:t>
            </a:r>
            <a:endParaRPr lang="zh-CN" sz="4000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33100C0-1433-7D72-A7D3-BB65F6A92211}"/>
              </a:ext>
            </a:extLst>
          </p:cNvPr>
          <p:cNvSpPr txBox="1"/>
          <p:nvPr/>
        </p:nvSpPr>
        <p:spPr>
          <a:xfrm>
            <a:off x="691720" y="1198313"/>
            <a:ext cx="10804879" cy="4753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5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lang="en-US" altLang="zh-CN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Class </a:t>
            </a:r>
            <a:r>
              <a:rPr lang="en-US" altLang="zh-CN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ServerSocket</a:t>
            </a:r>
            <a:r>
              <a:rPr lang="en-US" altLang="zh-CN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This class implements server sockets. A server socket waits for requests to come in over the network. It performs some operation based on that request, and then possibly returns a result to the requester.</a:t>
            </a:r>
          </a:p>
          <a:p>
            <a:pPr marL="285750" indent="-285750" algn="just">
              <a:lnSpc>
                <a:spcPct val="125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lang="en-US" altLang="zh-CN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 actual work of the server socket is performed by an instance of the </a:t>
            </a:r>
            <a:r>
              <a:rPr lang="en-US" altLang="zh-CN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SocketImpl</a:t>
            </a:r>
            <a:r>
              <a:rPr lang="en-US" altLang="zh-CN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class. An application can change the socket factory that creates the socket implementation to configure itself to create sockets appropriate to the local firewall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25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project #1,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ServerSocket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used to implement the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server </a:t>
            </a:r>
            <a:r>
              <a:rPr lang="en-US" altLang="zh-CN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socket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lvl="1" indent="-285750" algn="just">
              <a:lnSpc>
                <a:spcPct val="125000"/>
              </a:lnSpc>
              <a:spcBef>
                <a:spcPts val="1200"/>
              </a:spcBef>
              <a:buClr>
                <a:srgbClr val="7030A0"/>
              </a:buClr>
              <a:buFont typeface="Wingdings" panose="05000000000000000000" pitchFamily="2" charset="2"/>
              <a:buChar char="u"/>
            </a:pP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ServerSocket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serverSocket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new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ServerSocket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(1004); // Creates a server socket, bound to the specified port.</a:t>
            </a:r>
          </a:p>
          <a:p>
            <a:pPr marL="742950" lvl="1" indent="-285750" algn="just">
              <a:lnSpc>
                <a:spcPct val="125000"/>
              </a:lnSpc>
              <a:spcBef>
                <a:spcPts val="1200"/>
              </a:spcBef>
              <a:buClr>
                <a:srgbClr val="7030A0"/>
              </a:buClr>
              <a:buFont typeface="Wingdings" panose="05000000000000000000" pitchFamily="2" charset="2"/>
              <a:buChar char="u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Socket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socket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serverSocket.accept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(); // returns the socket and establish a connection between server and client.</a:t>
            </a:r>
          </a:p>
        </p:txBody>
      </p:sp>
    </p:spTree>
    <p:extLst>
      <p:ext uri="{BB962C8B-B14F-4D97-AF65-F5344CB8AC3E}">
        <p14:creationId xmlns:p14="http://schemas.microsoft.com/office/powerpoint/2010/main" val="418584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标题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Class </a:t>
            </a:r>
            <a:r>
              <a:rPr lang="en-US" altLang="zh-CN" sz="4000" dirty="0" err="1"/>
              <a:t>ServerSocket</a:t>
            </a:r>
            <a:endParaRPr lang="zh-CN" sz="40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4A397AB-431B-0D20-0762-A63BC2EBB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720" y="1192754"/>
            <a:ext cx="10772270" cy="497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227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标题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Server in Project #1</a:t>
            </a:r>
            <a:endParaRPr lang="zh-CN" sz="4000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33100C0-1433-7D72-A7D3-BB65F6A92211}"/>
              </a:ext>
            </a:extLst>
          </p:cNvPr>
          <p:cNvSpPr txBox="1"/>
          <p:nvPr/>
        </p:nvSpPr>
        <p:spPr>
          <a:xfrm>
            <a:off x="691720" y="1198313"/>
            <a:ext cx="1080487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FF0000"/>
              </a:buClr>
            </a:pPr>
            <a:r>
              <a:rPr lang="en-US" altLang="zh-CN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 class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Server{</a:t>
            </a: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private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ServerSocket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serverSocket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 previous slides, </a:t>
            </a:r>
            <a:r>
              <a:rPr lang="en-US" altLang="zh-CN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serverSocket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used to implement the server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 </a:t>
            </a:r>
            <a:r>
              <a:rPr lang="en-US" altLang="zh-CN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Server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ServerSocket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serverSocket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{</a:t>
            </a: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zh-CN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serverSocket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serverSocket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“</a:t>
            </a:r>
            <a:r>
              <a:rPr lang="en-US" altLang="zh-CN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this.serverSocket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refers to the private “</a:t>
            </a:r>
            <a:r>
              <a:rPr lang="en-US" altLang="zh-CN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serverSocket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in this class</a:t>
            </a: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}</a:t>
            </a: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public void </a:t>
            </a:r>
            <a:r>
              <a:rPr lang="en-US" altLang="zh-CN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startServer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(){</a:t>
            </a: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while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(!</a:t>
            </a:r>
            <a:r>
              <a:rPr lang="en-US" altLang="zh-CN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serverSocket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.isClosed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()){</a:t>
            </a: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Socket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socket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zh-CN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serverSocket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.accept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();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See previous slides, returns the socket and establish a connection between server and client</a:t>
            </a: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Codes needed here to handle the clients with Multithreading techniques</a:t>
            </a: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}</a:t>
            </a: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}</a:t>
            </a: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Note that other functions, e.g., closing the server, are required</a:t>
            </a: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 static void</a:t>
            </a:r>
            <a:r>
              <a:rPr lang="en-US" altLang="zh-CN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(String[]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args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zh-CN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throws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IOException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{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the “main” function</a:t>
            </a: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ServerSocket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serverSocket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zh-CN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ServerSocket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1004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“1004” is the port number, could be other numbers</a:t>
            </a: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Server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server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zh-CN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Server(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serverSocket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server.startServer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();</a:t>
            </a: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}</a:t>
            </a: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8E24C01-847A-1004-1FD3-C6322E2FE4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1E1F2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76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标题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Client(s) in Project #1</a:t>
            </a:r>
            <a:endParaRPr lang="zh-CN" sz="4000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33100C0-1433-7D72-A7D3-BB65F6A92211}"/>
              </a:ext>
            </a:extLst>
          </p:cNvPr>
          <p:cNvSpPr txBox="1"/>
          <p:nvPr/>
        </p:nvSpPr>
        <p:spPr>
          <a:xfrm>
            <a:off x="691720" y="1198313"/>
            <a:ext cx="1080487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FF0000"/>
              </a:buClr>
            </a:pPr>
            <a:r>
              <a:rPr lang="en-US" altLang="zh-CN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 class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Client{</a:t>
            </a: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nb-NO" altLang="zh-CN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private</a:t>
            </a:r>
            <a:r>
              <a:rPr lang="nb-NO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Socket </a:t>
            </a:r>
            <a:r>
              <a:rPr lang="nb-NO" altLang="zh-CN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socket</a:t>
            </a:r>
            <a:r>
              <a:rPr lang="nb-NO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 previous slides, socket is used to implement the client</a:t>
            </a:r>
            <a:endParaRPr lang="nb-NO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FF0000"/>
              </a:buClr>
            </a:pPr>
            <a:r>
              <a:rPr lang="nb-NO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nb-NO" altLang="zh-CN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private</a:t>
            </a:r>
            <a:r>
              <a:rPr lang="nb-NO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BufferedReader </a:t>
            </a:r>
            <a:r>
              <a:rPr lang="nb-NO" altLang="zh-CN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bufferedReader</a:t>
            </a:r>
            <a:r>
              <a:rPr lang="nb-NO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nb-NO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Read from the server</a:t>
            </a:r>
          </a:p>
          <a:p>
            <a:pPr algn="just">
              <a:buClr>
                <a:srgbClr val="FF0000"/>
              </a:buClr>
            </a:pPr>
            <a:r>
              <a:rPr lang="nb-NO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nb-NO" altLang="zh-CN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private</a:t>
            </a:r>
            <a:r>
              <a:rPr lang="nb-NO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BufferedWriter </a:t>
            </a:r>
            <a:r>
              <a:rPr lang="nb-NO" altLang="zh-CN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bufferedWriter</a:t>
            </a:r>
            <a:r>
              <a:rPr lang="nb-NO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nb-NO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Write to the terminal</a:t>
            </a:r>
          </a:p>
          <a:p>
            <a:pPr algn="just">
              <a:buClr>
                <a:srgbClr val="FF0000"/>
              </a:buClr>
            </a:pPr>
            <a:r>
              <a:rPr lang="nb-NO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nb-NO" altLang="zh-CN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private</a:t>
            </a:r>
            <a:r>
              <a:rPr lang="nb-NO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String </a:t>
            </a:r>
            <a:r>
              <a:rPr lang="nb-NO" altLang="zh-CN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username</a:t>
            </a:r>
            <a:r>
              <a:rPr lang="nb-NO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Clr>
                <a:srgbClr val="FF0000"/>
              </a:buClr>
            </a:pPr>
            <a:r>
              <a:rPr lang="nb-NO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nb-NO" altLang="zh-CN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nb-NO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altLang="zh-CN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Client</a:t>
            </a:r>
            <a:r>
              <a:rPr lang="nb-NO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(Socket socket, String username){</a:t>
            </a:r>
          </a:p>
          <a:p>
            <a:pPr algn="just">
              <a:buClr>
                <a:srgbClr val="FF0000"/>
              </a:buClr>
            </a:pPr>
            <a:r>
              <a:rPr lang="nb-NO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nb-NO" altLang="zh-CN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this</a:t>
            </a:r>
            <a:r>
              <a:rPr lang="nb-NO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nb-NO" altLang="zh-CN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socket</a:t>
            </a:r>
            <a:r>
              <a:rPr lang="nb-NO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socket;</a:t>
            </a:r>
          </a:p>
          <a:p>
            <a:pPr algn="just">
              <a:buClr>
                <a:srgbClr val="FF0000"/>
              </a:buClr>
            </a:pPr>
            <a:r>
              <a:rPr lang="nb-NO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nb-NO" altLang="zh-CN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nb-NO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nb-NO" altLang="zh-CN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bufferedWriter</a:t>
            </a:r>
            <a:r>
              <a:rPr lang="nb-NO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nb-NO" altLang="zh-CN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</a:t>
            </a:r>
            <a:r>
              <a:rPr lang="nb-NO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BufferedWriter(</a:t>
            </a:r>
            <a:r>
              <a:rPr lang="nb-NO" altLang="zh-CN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nb-NO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OutputStreamWriter((socket.getOutputStream())));</a:t>
            </a:r>
          </a:p>
          <a:p>
            <a:pPr algn="just">
              <a:buClr>
                <a:srgbClr val="FF0000"/>
              </a:buClr>
            </a:pPr>
            <a:r>
              <a:rPr lang="nb-NO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nb-NO" altLang="zh-CN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this</a:t>
            </a:r>
            <a:r>
              <a:rPr lang="nb-NO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nb-NO" altLang="zh-CN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bufferedReader</a:t>
            </a:r>
            <a:r>
              <a:rPr lang="nb-NO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nb-NO" altLang="zh-CN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</a:t>
            </a:r>
            <a:r>
              <a:rPr lang="nb-NO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BufferedReader((</a:t>
            </a:r>
            <a:r>
              <a:rPr lang="nb-NO" altLang="zh-CN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nb-NO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InputStreamReader(socket.getInputStream())));</a:t>
            </a:r>
          </a:p>
          <a:p>
            <a:pPr algn="just">
              <a:buClr>
                <a:srgbClr val="FF0000"/>
              </a:buClr>
            </a:pPr>
            <a:r>
              <a:rPr lang="nb-NO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nb-NO" altLang="zh-CN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this</a:t>
            </a:r>
            <a:r>
              <a:rPr lang="nb-NO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nb-NO" altLang="zh-CN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username</a:t>
            </a:r>
            <a:r>
              <a:rPr lang="nb-NO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username;}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public void </a:t>
            </a:r>
            <a:r>
              <a:rPr lang="en-US" altLang="zh-CN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sendMessage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(){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Functions leveraging </a:t>
            </a:r>
            <a:r>
              <a:rPr lang="nb-NO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bufferedWriter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 void </a:t>
            </a:r>
            <a:r>
              <a:rPr lang="en-US" altLang="zh-CN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listenForMessage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(){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Functions leveraging </a:t>
            </a:r>
            <a:r>
              <a:rPr lang="en-US" altLang="zh-CN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bufferedReader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Note that other functions, e.g., closing the client, are required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 static void </a:t>
            </a:r>
            <a:r>
              <a:rPr lang="en-US" altLang="zh-CN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(String[]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args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throws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IOException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{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the “main” function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Socket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socket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zh-CN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Socket(</a:t>
            </a:r>
            <a:r>
              <a:rPr lang="en-US" altLang="zh-CN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"localhost"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1004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In this project “localhost” is fine. Also, the port number should be equal to the </a:t>
            </a:r>
            <a:r>
              <a:rPr lang="en-US" altLang="zh-CN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serverSocket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Client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client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zh-CN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Client(socket, username);</a:t>
            </a: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client.listenForMessage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();</a:t>
            </a: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client.sendMessage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();}</a:t>
            </a: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8E24C01-847A-1004-1FD3-C6322E2FE4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1E1F2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53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21BAA09D-0346-9A11-A3D0-DE5FF91DF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8098" y="1197399"/>
            <a:ext cx="5508501" cy="5078313"/>
          </a:xfrm>
          <a:prstGeom prst="rect">
            <a:avLst/>
          </a:prstGeom>
        </p:spPr>
      </p:pic>
      <p:sp>
        <p:nvSpPr>
          <p:cNvPr id="1048589" name="标题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How to Run Multiple Clients?</a:t>
            </a:r>
            <a:endParaRPr lang="zh-CN" sz="4000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33100C0-1433-7D72-A7D3-BB65F6A92211}"/>
              </a:ext>
            </a:extLst>
          </p:cNvPr>
          <p:cNvSpPr txBox="1"/>
          <p:nvPr/>
        </p:nvSpPr>
        <p:spPr>
          <a:xfrm>
            <a:off x="691721" y="1198313"/>
            <a:ext cx="5116248" cy="5099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5000"/>
              </a:lnSpc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First, find and click the “Edit Configuration” button on the upper-right position of IntelliJ IDEA.</a:t>
            </a:r>
          </a:p>
          <a:p>
            <a:pPr marL="285750" indent="-285750" algn="just">
              <a:lnSpc>
                <a:spcPct val="125000"/>
              </a:lnSpc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u"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25000"/>
              </a:lnSpc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u"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25000"/>
              </a:lnSpc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u"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25000"/>
              </a:lnSpc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u"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  <a:spcAft>
                <a:spcPts val="1200"/>
              </a:spcAft>
              <a:buClr>
                <a:srgbClr val="FF0000"/>
              </a:buClr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25000"/>
              </a:lnSpc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Next, click “Modify options” button.</a:t>
            </a:r>
          </a:p>
          <a:p>
            <a:pPr marL="285750" indent="-285750" algn="just">
              <a:lnSpc>
                <a:spcPct val="125000"/>
              </a:lnSpc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Then, select “Allow multiple instances” as show in this page.</a:t>
            </a:r>
          </a:p>
          <a:p>
            <a:pPr marL="285750" indent="-285750" algn="just">
              <a:lnSpc>
                <a:spcPct val="125000"/>
              </a:lnSpc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Therefore, multiple clients could be run…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8E24C01-847A-1004-1FD3-C6322E2FE4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1E1F2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C77376E-6739-FECE-D81F-7BE516D6D7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2982" y="2204864"/>
            <a:ext cx="3133725" cy="1743075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4E8D5670-9034-2905-81E2-7D306670BE47}"/>
              </a:ext>
            </a:extLst>
          </p:cNvPr>
          <p:cNvSpPr txBox="1"/>
          <p:nvPr/>
        </p:nvSpPr>
        <p:spPr>
          <a:xfrm>
            <a:off x="1544131" y="3452573"/>
            <a:ext cx="375405" cy="405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1200"/>
              </a:spcBef>
              <a:buClr>
                <a:srgbClr val="FF0000"/>
              </a:buClr>
            </a:pPr>
            <a:r>
              <a:rPr lang="en-US" altLang="zh-CN" dirty="0">
                <a:solidFill>
                  <a:srgbClr val="FF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⓵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48C8274-9E40-AE7C-2905-BFA892D511DF}"/>
              </a:ext>
            </a:extLst>
          </p:cNvPr>
          <p:cNvSpPr txBox="1"/>
          <p:nvPr/>
        </p:nvSpPr>
        <p:spPr>
          <a:xfrm>
            <a:off x="8904312" y="1772816"/>
            <a:ext cx="375405" cy="405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1200"/>
              </a:spcBef>
              <a:buClr>
                <a:srgbClr val="FF0000"/>
              </a:buClr>
            </a:pPr>
            <a:r>
              <a:rPr lang="en-US" altLang="zh-CN" dirty="0">
                <a:solidFill>
                  <a:srgbClr val="FF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⓶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9C9A00F-E9A0-E7E7-43E8-B88343CDEC85}"/>
              </a:ext>
            </a:extLst>
          </p:cNvPr>
          <p:cNvSpPr txBox="1"/>
          <p:nvPr/>
        </p:nvSpPr>
        <p:spPr>
          <a:xfrm>
            <a:off x="10704512" y="2204864"/>
            <a:ext cx="375405" cy="405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1200"/>
              </a:spcBef>
              <a:buClr>
                <a:srgbClr val="FF0000"/>
              </a:buClr>
            </a:pPr>
            <a:r>
              <a:rPr lang="en-US" altLang="zh-CN" dirty="0">
                <a:solidFill>
                  <a:srgbClr val="FF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⓷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FC44DCF-186B-318A-2AEE-671056135056}"/>
              </a:ext>
            </a:extLst>
          </p:cNvPr>
          <p:cNvSpPr txBox="1"/>
          <p:nvPr/>
        </p:nvSpPr>
        <p:spPr>
          <a:xfrm>
            <a:off x="1919536" y="3429000"/>
            <a:ext cx="2808312" cy="4061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1200"/>
              </a:spcBef>
              <a:buClr>
                <a:srgbClr val="FF0000"/>
              </a:buClr>
            </a:pP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30AC590-6F39-14CB-ADE8-6DADBA3F1E7B}"/>
              </a:ext>
            </a:extLst>
          </p:cNvPr>
          <p:cNvSpPr txBox="1"/>
          <p:nvPr/>
        </p:nvSpPr>
        <p:spPr>
          <a:xfrm>
            <a:off x="9192344" y="2154123"/>
            <a:ext cx="720080" cy="2667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pPr algn="just">
              <a:lnSpc>
                <a:spcPct val="125000"/>
              </a:lnSpc>
              <a:spcBef>
                <a:spcPts val="1200"/>
              </a:spcBef>
              <a:buClr>
                <a:srgbClr val="FF0000"/>
              </a:buClr>
            </a:pP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77BBDCC-F511-4057-13C4-A2A7F8DD5234}"/>
              </a:ext>
            </a:extLst>
          </p:cNvPr>
          <p:cNvSpPr txBox="1"/>
          <p:nvPr/>
        </p:nvSpPr>
        <p:spPr>
          <a:xfrm>
            <a:off x="9264352" y="2586171"/>
            <a:ext cx="2160240" cy="2667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pPr algn="just">
              <a:lnSpc>
                <a:spcPct val="125000"/>
              </a:lnSpc>
              <a:spcBef>
                <a:spcPts val="1200"/>
              </a:spcBef>
              <a:buClr>
                <a:srgbClr val="FF0000"/>
              </a:buClr>
            </a:pP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93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1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1fe9a046-a2a9-43bc-a645-b850c7246860"/>
  <p:tag name="COMMONDATA" val="eyJoZGlkIjoiZTA3OWNmMjM5Yzk3NTBiMmZkZTUxNTExMWY5ZTUxMGQ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just">
          <a:lnSpc>
            <a:spcPct val="125000"/>
          </a:lnSpc>
          <a:spcBef>
            <a:spcPts val="1200"/>
          </a:spcBef>
          <a:buClr>
            <a:srgbClr val="FF0000"/>
          </a:buClr>
          <a:defRPr dirty="0"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5382</TotalTime>
  <Words>944</Words>
  <Application>Microsoft Macintosh PowerPoint</Application>
  <PresentationFormat>Widescreen</PresentationFormat>
  <Paragraphs>96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等线</vt:lpstr>
      <vt:lpstr>楷体</vt:lpstr>
      <vt:lpstr>微软雅黑</vt:lpstr>
      <vt:lpstr>Arial</vt:lpstr>
      <vt:lpstr>Calibri</vt:lpstr>
      <vt:lpstr>Calibri Light</vt:lpstr>
      <vt:lpstr>Segoe UI Symbol</vt:lpstr>
      <vt:lpstr>Times New Roman</vt:lpstr>
      <vt:lpstr>Wingdings</vt:lpstr>
      <vt:lpstr>Office 主题​​</vt:lpstr>
      <vt:lpstr>CSC1004 Tutorial 3 Zhihan Ning</vt:lpstr>
      <vt:lpstr>Java Socket Programming</vt:lpstr>
      <vt:lpstr>Class Socket</vt:lpstr>
      <vt:lpstr>Class Socket</vt:lpstr>
      <vt:lpstr>Class ServerSocket</vt:lpstr>
      <vt:lpstr>Class ServerSocket</vt:lpstr>
      <vt:lpstr>Server in Project #1</vt:lpstr>
      <vt:lpstr>Client(s) in Project #1</vt:lpstr>
      <vt:lpstr>How to Run Multiple Clients?</vt:lpstr>
      <vt:lpstr>How to Run Multiple Clients?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脉象组近期工作 20310917</dc:title>
  <dc:creator>TEL-AN00a</dc:creator>
  <cp:lastModifiedBy>Prof. LIU Guiliang (SDS)</cp:lastModifiedBy>
  <cp:revision>415</cp:revision>
  <dcterms:created xsi:type="dcterms:W3CDTF">2021-09-16T09:09:00Z</dcterms:created>
  <dcterms:modified xsi:type="dcterms:W3CDTF">2024-01-26T16:07:30Z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DEF2CC9F1FF44862A3C220416D675C3E</vt:lpwstr>
  </property>
  <property fmtid="{D5CDD505-2E9C-101B-9397-08002B2CF9AE}" pid="3" name="KSOProductBuildVer">
    <vt:lpwstr>2052-11.1.0.13703</vt:lpwstr>
  </property>
</Properties>
</file>